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0" r:id="rId2"/>
    <p:sldId id="469" r:id="rId3"/>
    <p:sldId id="641" r:id="rId4"/>
    <p:sldId id="576" r:id="rId5"/>
    <p:sldId id="635" r:id="rId6"/>
    <p:sldId id="740" r:id="rId7"/>
    <p:sldId id="742" r:id="rId8"/>
    <p:sldId id="744" r:id="rId9"/>
    <p:sldId id="739" r:id="rId10"/>
    <p:sldId id="743" r:id="rId11"/>
    <p:sldId id="737" r:id="rId12"/>
    <p:sldId id="568" r:id="rId13"/>
  </p:sldIdLst>
  <p:sldSz cx="9144000" cy="6858000" type="screen4x3"/>
  <p:notesSz cx="7315200" cy="9601200"/>
  <p:custDataLst>
    <p:tags r:id="rId1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6D8"/>
    <a:srgbClr val="4785D1"/>
    <a:srgbClr val="D6D6F5"/>
    <a:srgbClr val="1F497D"/>
    <a:srgbClr val="E7E7E7"/>
    <a:srgbClr val="CBCBCB"/>
    <a:srgbClr val="C2FD8D"/>
    <a:srgbClr val="FFFF66"/>
    <a:srgbClr val="26269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931" autoAdjust="0"/>
  </p:normalViewPr>
  <p:slideViewPr>
    <p:cSldViewPr snapToGrid="0">
      <p:cViewPr varScale="1">
        <p:scale>
          <a:sx n="70" d="100"/>
          <a:sy n="70" d="100"/>
        </p:scale>
        <p:origin x="648" y="48"/>
      </p:cViewPr>
      <p:guideLst>
        <p:guide orient="horz" pos="2160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42" y="-90"/>
      </p:cViewPr>
      <p:guideLst>
        <p:guide orient="horz" pos="3024"/>
        <p:guide pos="230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48" y="1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908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48" y="9120908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E5E08F5C-F5B0-4284-BBD0-133FB5E60C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83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48" y="1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20" y="4560455"/>
            <a:ext cx="5363561" cy="43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908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48" y="9120908"/>
            <a:ext cx="3170552" cy="4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8949920-37FB-418F-9DB3-32A4D18AA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30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B5F115-46C1-4595-BA64-22F332215E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 userDrawn="1"/>
        </p:nvSpPr>
        <p:spPr bwMode="auto">
          <a:xfrm>
            <a:off x="476250" y="249238"/>
            <a:ext cx="8193088" cy="226853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476250" y="5513388"/>
            <a:ext cx="81899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5822950"/>
            <a:ext cx="4219575" cy="628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97" y="184150"/>
            <a:ext cx="568325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CE60-4176-4FD7-B87B-754F2E5430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200" y="52388"/>
            <a:ext cx="1736725" cy="184150"/>
          </a:xfrm>
          <a:prstGeom prst="rect">
            <a:avLst/>
          </a:prstGeom>
          <a:gradFill>
            <a:gsLst>
              <a:gs pos="15000">
                <a:srgbClr val="D6D6F5"/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89125" y="52388"/>
            <a:ext cx="1738313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baseline="0" dirty="0" smtClean="0">
                <a:solidFill>
                  <a:schemeClr val="tx1"/>
                </a:solidFill>
                <a:latin typeface="+mj-lt"/>
              </a:rPr>
              <a:t>MINLP Formulation</a:t>
            </a:r>
            <a:endParaRPr lang="en-US" sz="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03638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Hybrid</a:t>
            </a:r>
            <a:r>
              <a:rPr lang="en-US" sz="800" b="0" baseline="0" dirty="0" smtClean="0">
                <a:solidFill>
                  <a:schemeClr val="tx1"/>
                </a:solidFill>
                <a:latin typeface="+mj-lt"/>
              </a:rPr>
              <a:t> Neighborhoods</a:t>
            </a:r>
            <a:endParaRPr lang="en-US" sz="800" b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16563" y="52388"/>
            <a:ext cx="1738312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baseline="0" dirty="0" smtClean="0">
                <a:solidFill>
                  <a:schemeClr val="tx1"/>
                </a:solidFill>
                <a:latin typeface="+mj-lt"/>
              </a:rPr>
              <a:t>Implementation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31075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5" y="270521"/>
            <a:ext cx="8477121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8C8-968E-41FA-ABEE-B67F90C9FA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200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89125" y="52388"/>
            <a:ext cx="1738313" cy="184150"/>
          </a:xfrm>
          <a:prstGeom prst="rect">
            <a:avLst/>
          </a:prstGeom>
          <a:gradFill>
            <a:gsLst>
              <a:gs pos="15000">
                <a:srgbClr val="D6D6F5"/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bg1"/>
                </a:solidFill>
                <a:latin typeface="+mj-lt"/>
              </a:rPr>
              <a:t>MINLP Formulation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03638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Hybrid Neighborhoods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6563" y="52388"/>
            <a:ext cx="1738312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Implementation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31075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5" y="270521"/>
            <a:ext cx="8448092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8C8-968E-41FA-ABEE-B67F90C9FA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200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89125" y="52388"/>
            <a:ext cx="1738313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MINLP Formulation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03638" y="52388"/>
            <a:ext cx="1736725" cy="184150"/>
          </a:xfrm>
          <a:prstGeom prst="rect">
            <a:avLst/>
          </a:prstGeom>
          <a:gradFill>
            <a:gsLst>
              <a:gs pos="15000">
                <a:srgbClr val="D6D6F5"/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bg1"/>
                </a:solidFill>
                <a:latin typeface="+mj-lt"/>
              </a:rPr>
              <a:t>Hybrid Neighborhoods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6563" y="52388"/>
            <a:ext cx="1738312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Implementation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31075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5" y="270521"/>
            <a:ext cx="8419064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8C8-968E-41FA-ABEE-B67F90C9FA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200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89125" y="52388"/>
            <a:ext cx="1738313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MINLP Formulation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03638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Hybrid Neighborhoods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6563" y="52388"/>
            <a:ext cx="1738312" cy="184150"/>
          </a:xfrm>
          <a:prstGeom prst="rect">
            <a:avLst/>
          </a:prstGeom>
          <a:gradFill>
            <a:gsLst>
              <a:gs pos="15000">
                <a:srgbClr val="D6D6F5"/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bg1"/>
                </a:solidFill>
                <a:latin typeface="+mj-lt"/>
              </a:rPr>
              <a:t>Implementation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31075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5" y="270521"/>
            <a:ext cx="8477121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8C8-968E-41FA-ABEE-B67F90C9FA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6200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89125" y="52388"/>
            <a:ext cx="1738313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MINLP Formulation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03638" y="52388"/>
            <a:ext cx="1736725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Hybrid Neighborhoods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516563" y="52388"/>
            <a:ext cx="1738312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tx1"/>
                </a:solidFill>
                <a:latin typeface="+mj-lt"/>
              </a:rPr>
              <a:t>Implementation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31075" y="52388"/>
            <a:ext cx="1736725" cy="184150"/>
          </a:xfrm>
          <a:prstGeom prst="rect">
            <a:avLst/>
          </a:prstGeom>
          <a:gradFill>
            <a:gsLst>
              <a:gs pos="15000">
                <a:srgbClr val="D6D6F5"/>
              </a:gs>
              <a:gs pos="100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27432" bIns="27432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chemeClr val="bg1"/>
                </a:solidFill>
                <a:latin typeface="+mj-lt"/>
              </a:rPr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65" y="270521"/>
            <a:ext cx="8259406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8C8-968E-41FA-ABEE-B67F90C9FA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86F1-371E-4D5A-B66C-2C3498B3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63" y="679269"/>
            <a:ext cx="8795657" cy="235131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491295"/>
            <a:ext cx="9144000" cy="365760"/>
          </a:xfrm>
          <a:prstGeom prst="rect">
            <a:avLst/>
          </a:prstGeom>
          <a:gradFill>
            <a:gsLst>
              <a:gs pos="100000">
                <a:srgbClr val="D6D6F5"/>
              </a:gs>
              <a:gs pos="52000">
                <a:schemeClr val="tx2"/>
              </a:gs>
            </a:gsLst>
            <a:lin ang="4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tIns="27432" bIns="27432">
            <a:spAutoFit/>
          </a:bodyPr>
          <a:lstStyle/>
          <a:p>
            <a:pPr algn="ctr">
              <a:defRPr/>
            </a:pPr>
            <a:endParaRPr lang="en-US" sz="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33049" y="270521"/>
            <a:ext cx="5859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5045" y="6538760"/>
            <a:ext cx="852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A5CDF22-FC15-4AAB-9139-65114574005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228600" y="698581"/>
            <a:ext cx="8686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5270500" y="6557036"/>
            <a:ext cx="33972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cs typeface="+mn-cs"/>
              </a:rPr>
              <a:t>NASA Space Grant Symposium April </a:t>
            </a:r>
            <a:r>
              <a:rPr lang="en-US" sz="1100" b="0" baseline="0" dirty="0" smtClean="0">
                <a:solidFill>
                  <a:schemeClr val="bg1"/>
                </a:solidFill>
                <a:latin typeface="+mj-lt"/>
                <a:cs typeface="+mn-cs"/>
              </a:rPr>
              <a:t> 11-12,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  <a:cs typeface="+mn-cs"/>
              </a:rPr>
              <a:t>2013</a:t>
            </a:r>
            <a:endParaRPr lang="en-US" sz="1100" b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1295"/>
            <a:ext cx="354354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40" r:id="rId3"/>
    <p:sldLayoutId id="2147483741" r:id="rId4"/>
    <p:sldLayoutId id="2147483743" r:id="rId5"/>
    <p:sldLayoutId id="2147483744" r:id="rId6"/>
    <p:sldLayoutId id="2147483745" r:id="rId7"/>
    <p:sldLayoutId id="214748374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-124247" y="1701066"/>
            <a:ext cx="9474200" cy="1661993"/>
          </a:xfrm>
        </p:spPr>
        <p:txBody>
          <a:bodyPr/>
          <a:lstStyle/>
          <a:p>
            <a:pPr algn="ctr" eaLnBrk="1" hangingPunct="1">
              <a:spcAft>
                <a:spcPts val="1800"/>
              </a:spcAft>
              <a:defRPr/>
            </a:pPr>
            <a:r>
              <a:rPr lang="en-US" sz="3400" dirty="0" smtClean="0"/>
              <a:t>Multi-Goal Path Planning Based on the Generalized Traveling Salesman Problem with Neighborhoods</a:t>
            </a:r>
            <a:endParaRPr lang="en-US" sz="3400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1183853" y="3190875"/>
            <a:ext cx="6858000" cy="208300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None/>
              <a:defRPr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 Kevin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Vicencio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Aerospace and Mechanical Engineering Department</a:t>
            </a:r>
          </a:p>
          <a:p>
            <a:pPr marL="0" indent="0" algn="ctr" eaLnBrk="1" hangingPunct="1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Embry</a:t>
            </a:r>
            <a:r>
              <a:rPr lang="en-US" sz="1800" dirty="0" smtClean="0"/>
              <a:t>–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Riddle Aeronautical University</a:t>
            </a:r>
          </a:p>
        </p:txBody>
      </p:sp>
      <p:sp>
        <p:nvSpPr>
          <p:cNvPr id="2052" name="Picture 2"/>
          <p:cNvSpPr>
            <a:spLocks noChangeAspect="1" noChangeArrowheads="1"/>
          </p:cNvSpPr>
          <p:nvPr/>
        </p:nvSpPr>
        <p:spPr bwMode="auto">
          <a:xfrm>
            <a:off x="3207703" y="2532063"/>
            <a:ext cx="16764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Picture 5" descr="C:\d\www\ec09\images\index.28.jpg"/>
          <p:cNvSpPr>
            <a:spLocks noChangeAspect="1" noChangeArrowheads="1"/>
          </p:cNvSpPr>
          <p:nvPr/>
        </p:nvSpPr>
        <p:spPr bwMode="auto">
          <a:xfrm>
            <a:off x="4949191" y="3190875"/>
            <a:ext cx="876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99988" y="5571569"/>
            <a:ext cx="362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NASA Space Grant Symposium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11-12, 2014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97" y="197306"/>
            <a:ext cx="5683250" cy="430887"/>
          </a:xfrm>
        </p:spPr>
        <p:txBody>
          <a:bodyPr/>
          <a:lstStyle/>
          <a:p>
            <a:r>
              <a:rPr lang="en-US" dirty="0" smtClean="0"/>
              <a:t>Practical GTSPN Instance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ECE60-4176-4FD7-B87B-754F2E54307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7" y="1212301"/>
            <a:ext cx="8589417" cy="4369634"/>
          </a:xfrm>
          <a:prstGeom prst="rect">
            <a:avLst/>
          </a:prstGeom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1073131" y="1280845"/>
            <a:ext cx="6917056" cy="4516621"/>
            <a:chOff x="669886" y="1280845"/>
            <a:chExt cx="6917056" cy="4516621"/>
          </a:xfrm>
        </p:grpSpPr>
        <p:sp>
          <p:nvSpPr>
            <p:cNvPr id="7" name="Rectangle 6"/>
            <p:cNvSpPr/>
            <p:nvPr/>
          </p:nvSpPr>
          <p:spPr>
            <a:xfrm>
              <a:off x="669886" y="1280845"/>
              <a:ext cx="6917056" cy="4516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2000" dirty="0" smtClean="0"/>
                <a:t>Algorithm:</a:t>
              </a:r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000" b="0" dirty="0" smtClean="0"/>
                <a:t>Incorporate Dynamic Constraints</a:t>
              </a:r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000" b="0" dirty="0"/>
                <a:t>Incorporate </a:t>
              </a:r>
              <a:r>
                <a:rPr lang="en-US" sz="2000" b="0" dirty="0" smtClean="0"/>
                <a:t>Obstacle Avoidance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2000" dirty="0"/>
                <a:t>Physical Systems:</a:t>
              </a:r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000" b="0" dirty="0" smtClean="0"/>
                <a:t>Implement Genetic Algorithm on multi-rotor vehicle</a:t>
              </a:r>
              <a:endParaRPr lang="en-US" sz="2000" b="0" dirty="0"/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000" b="0" dirty="0"/>
                <a:t>Optimize </a:t>
              </a:r>
              <a:r>
                <a:rPr lang="en-US" sz="2000" b="0" dirty="0" smtClean="0"/>
                <a:t>energy consumption</a:t>
              </a:r>
              <a:endParaRPr lang="en-US" sz="2000" b="0" dirty="0"/>
            </a:p>
            <a:p>
              <a:pPr marL="288925" eaLnBrk="1" hangingPunct="1">
                <a:lnSpc>
                  <a:spcPct val="150000"/>
                </a:lnSpc>
                <a:spcBef>
                  <a:spcPts val="300"/>
                </a:spcBef>
              </a:pPr>
              <a:endParaRPr lang="en-US" sz="2000" b="0" dirty="0"/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endParaRPr lang="en-US" sz="2000" dirty="0"/>
            </a:p>
            <a:p>
              <a:pPr marL="631825" indent="-342900" eaLnBrk="1" hangingPunct="1">
                <a:lnSpc>
                  <a:spcPct val="150000"/>
                </a:lnSpc>
                <a:spcBef>
                  <a:spcPts val="300"/>
                </a:spcBef>
                <a:buFont typeface="Arial" pitchFamily="34" charset="0"/>
                <a:buChar char="•"/>
              </a:pPr>
              <a:endParaRPr lang="en-US" sz="2000" b="0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9886" y="2583180"/>
              <a:ext cx="6917056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sz="2000" b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976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1113472" y="1280845"/>
            <a:ext cx="691705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Embry</a:t>
            </a:r>
            <a:r>
              <a:rPr lang="en-US" sz="2000" dirty="0"/>
              <a:t>–</a:t>
            </a:r>
            <a:r>
              <a:rPr lang="en-US" sz="2000" dirty="0" smtClean="0"/>
              <a:t>Riddle Aeronautical University:</a:t>
            </a:r>
          </a:p>
          <a:p>
            <a:pPr marL="631825" indent="-34290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0" dirty="0" smtClean="0"/>
              <a:t>Dr. </a:t>
            </a:r>
            <a:r>
              <a:rPr lang="en-US" sz="2000" b="0" dirty="0" err="1" smtClean="0"/>
              <a:t>Iacopo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Gentilini</a:t>
            </a:r>
            <a:endParaRPr lang="en-US" sz="2000" b="0" dirty="0" smtClean="0"/>
          </a:p>
          <a:p>
            <a:pPr marL="631825" indent="-34290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0" dirty="0" smtClean="0"/>
              <a:t>Dr. Gary Yale</a:t>
            </a:r>
          </a:p>
          <a:p>
            <a:pPr marL="631825" indent="-34290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0" dirty="0" smtClean="0"/>
              <a:t>IBM Academic Initiative </a:t>
            </a:r>
          </a:p>
        </p:txBody>
      </p:sp>
      <p:pic>
        <p:nvPicPr>
          <p:cNvPr id="1026" name="Picture 2" descr="IBM Academic Initi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43" y="2322247"/>
            <a:ext cx="2232585" cy="7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472" y="3509777"/>
            <a:ext cx="15335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ECE60-4176-4FD7-B87B-754F2E54307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74311" y="865816"/>
            <a:ext cx="8221818" cy="430887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defRPr/>
            </a:pPr>
            <a:r>
              <a:rPr lang="en-US" sz="2200" dirty="0" smtClean="0">
                <a:cs typeface="+mn-cs"/>
              </a:rPr>
              <a:t>Objective: </a:t>
            </a:r>
            <a:r>
              <a:rPr lang="en-US" sz="2000" dirty="0" smtClean="0">
                <a:cs typeface="+mn-cs"/>
              </a:rPr>
              <a:t>Path length </a:t>
            </a:r>
            <a:r>
              <a:rPr lang="en-US" sz="2000" b="0" dirty="0" smtClean="0">
                <a:cs typeface="+mn-cs"/>
              </a:rPr>
              <a:t>for redundant robotic systems.</a:t>
            </a:r>
          </a:p>
        </p:txBody>
      </p:sp>
      <p:pic>
        <p:nvPicPr>
          <p:cNvPr id="41986" name="Picture 2" descr="C:\Data\Archives\CMU\Cerlab\Research\Ph.D. Thesis\Autodesk\Reports and Docuements\Shimada Data\UAV Path Optimization with TSPN\Harricane Katari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258" y="4074934"/>
            <a:ext cx="2352674" cy="1764507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8" name="Picture 4" descr="C:\Data\Archives\CMU\Cerlab\Research\Ph.D. Thesis\Autodesk\Reports and Docuements\Shimada Data\UAV Path Optimization with TSPN\Bridge Inspection 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442" y="2078428"/>
            <a:ext cx="2351253" cy="157534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819900" y="3712721"/>
            <a:ext cx="1623695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cs typeface="+mn-cs"/>
              </a:rPr>
              <a:t>Bridge inspection scenario</a:t>
            </a:r>
            <a:endParaRPr lang="en-US" sz="800" dirty="0">
              <a:cs typeface="+mn-cs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6819900" y="5903471"/>
            <a:ext cx="1623695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cs typeface="+mn-cs"/>
              </a:rPr>
              <a:t>Rescue mission scenario</a:t>
            </a:r>
            <a:endParaRPr lang="en-US" sz="800" dirty="0">
              <a:cs typeface="+mn-cs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1723338" y="4074934"/>
            <a:ext cx="1752600" cy="1524001"/>
            <a:chOff x="7119796" y="1512715"/>
            <a:chExt cx="1752600" cy="1524001"/>
          </a:xfrm>
        </p:grpSpPr>
        <p:sp>
          <p:nvSpPr>
            <p:cNvPr id="12" name="Oval 11"/>
            <p:cNvSpPr/>
            <p:nvPr/>
          </p:nvSpPr>
          <p:spPr bwMode="auto">
            <a:xfrm>
              <a:off x="7653196" y="1512716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8415196" y="1512715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262796" y="2884316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119796" y="2503316"/>
              <a:ext cx="152400" cy="152400"/>
            </a:xfrm>
            <a:prstGeom prst="ellipse">
              <a:avLst/>
            </a:prstGeom>
            <a:solidFill>
              <a:srgbClr val="33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719996" y="2198516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7" name="Straight Connector 16"/>
            <p:cNvCxnSpPr>
              <a:stCxn id="12" idx="3"/>
              <a:endCxn id="15" idx="0"/>
            </p:cNvCxnSpPr>
            <p:nvPr/>
          </p:nvCxnSpPr>
          <p:spPr bwMode="auto">
            <a:xfrm rot="5400000">
              <a:off x="7005496" y="1833298"/>
              <a:ext cx="860518" cy="4795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2" idx="6"/>
              <a:endCxn id="13" idx="2"/>
            </p:cNvCxnSpPr>
            <p:nvPr/>
          </p:nvCxnSpPr>
          <p:spPr bwMode="auto">
            <a:xfrm flipV="1">
              <a:off x="7805596" y="1588915"/>
              <a:ext cx="609600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4" idx="2"/>
            </p:cNvCxnSpPr>
            <p:nvPr/>
          </p:nvCxnSpPr>
          <p:spPr bwMode="auto">
            <a:xfrm rot="16200000" flipH="1">
              <a:off x="7592778" y="2290498"/>
              <a:ext cx="327118" cy="10129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4" idx="0"/>
              <a:endCxn id="13" idx="4"/>
            </p:cNvCxnSpPr>
            <p:nvPr/>
          </p:nvCxnSpPr>
          <p:spPr bwMode="auto">
            <a:xfrm rot="5400000" flipH="1" flipV="1">
              <a:off x="7805596" y="2198516"/>
              <a:ext cx="1219201" cy="152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0"/>
              <a:endCxn id="13" idx="5"/>
            </p:cNvCxnSpPr>
            <p:nvPr/>
          </p:nvCxnSpPr>
          <p:spPr bwMode="auto">
            <a:xfrm rot="16200000" flipV="1">
              <a:off x="8392878" y="1795198"/>
              <a:ext cx="555719" cy="2509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" idx="3"/>
              <a:endCxn id="14" idx="7"/>
            </p:cNvCxnSpPr>
            <p:nvPr/>
          </p:nvCxnSpPr>
          <p:spPr bwMode="auto">
            <a:xfrm rot="5400000">
              <a:off x="8278578" y="2442898"/>
              <a:ext cx="578036" cy="349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2" idx="4"/>
              <a:endCxn id="14" idx="1"/>
            </p:cNvCxnSpPr>
            <p:nvPr/>
          </p:nvCxnSpPr>
          <p:spPr bwMode="auto">
            <a:xfrm rot="16200000" flipH="1">
              <a:off x="7386496" y="2008016"/>
              <a:ext cx="1241518" cy="5557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2" idx="5"/>
              <a:endCxn id="16" idx="1"/>
            </p:cNvCxnSpPr>
            <p:nvPr/>
          </p:nvCxnSpPr>
          <p:spPr bwMode="auto">
            <a:xfrm rot="16200000" flipH="1">
              <a:off x="7973778" y="1452298"/>
              <a:ext cx="578036" cy="9590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3" idx="3"/>
              <a:endCxn id="15" idx="7"/>
            </p:cNvCxnSpPr>
            <p:nvPr/>
          </p:nvCxnSpPr>
          <p:spPr bwMode="auto">
            <a:xfrm rot="5400000">
              <a:off x="7402278" y="1490397"/>
              <a:ext cx="882837" cy="11876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6" idx="2"/>
              <a:endCxn id="15" idx="6"/>
            </p:cNvCxnSpPr>
            <p:nvPr/>
          </p:nvCxnSpPr>
          <p:spPr bwMode="auto">
            <a:xfrm rot="10800000" flipV="1">
              <a:off x="7272196" y="2274716"/>
              <a:ext cx="1447800" cy="304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274311" y="1849827"/>
            <a:ext cx="8221818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cs typeface="+mn-cs"/>
              </a:rPr>
              <a:t>Travelling Salesman Problem (TSP):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cs typeface="+mn-cs"/>
              </a:rPr>
              <a:t>Minimize tour length given a set of nodes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ea typeface="Cambria Math" pitchFamily="18" charset="0"/>
                <a:cs typeface="+mn-cs"/>
              </a:rPr>
              <a:t>Widely Researched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ea typeface="Cambria Math" pitchFamily="18" charset="0"/>
                <a:cs typeface="+mn-cs"/>
              </a:rPr>
              <a:t>Limitation:  node location fixed</a:t>
            </a:r>
            <a:endParaRPr lang="en-US" dirty="0" smtClean="0">
              <a:latin typeface="+mj-lt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Dimension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ECE60-4176-4FD7-B87B-754F2E54307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224697" y="976338"/>
            <a:ext cx="6734806" cy="212365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cs typeface="+mn-cs"/>
              </a:rPr>
              <a:t>TSP with Neighborhoods (TSPN):</a:t>
            </a:r>
            <a:endParaRPr lang="en-US" sz="2200" dirty="0">
              <a:cs typeface="+mn-cs"/>
            </a:endParaRP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cs typeface="+mn-cs"/>
              </a:rPr>
              <a:t>Neighborhood: Node can move within a given domain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ea typeface="Cambria Math" pitchFamily="18" charset="0"/>
                <a:cs typeface="+mn-cs"/>
              </a:rPr>
              <a:t>Determine optimal sequence and optimal 	configuration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ea typeface="Cambria Math" pitchFamily="18" charset="0"/>
                <a:cs typeface="+mn-cs"/>
              </a:rPr>
              <a:t>Limitation:  Cannot account for non-connected 	neighborhoods</a:t>
            </a:r>
            <a:endParaRPr lang="en-US" dirty="0" smtClean="0">
              <a:latin typeface="+mj-lt"/>
              <a:ea typeface="Cambria Math" pitchFamily="18" charset="0"/>
              <a:cs typeface="+mn-cs"/>
            </a:endParaRPr>
          </a:p>
        </p:txBody>
      </p:sp>
      <p:grpSp>
        <p:nvGrpSpPr>
          <p:cNvPr id="21" name="Group 84"/>
          <p:cNvGrpSpPr/>
          <p:nvPr/>
        </p:nvGrpSpPr>
        <p:grpSpPr>
          <a:xfrm>
            <a:off x="6822315" y="1055638"/>
            <a:ext cx="2085737" cy="2118946"/>
            <a:chOff x="3886200" y="1920631"/>
            <a:chExt cx="2085737" cy="2118946"/>
          </a:xfrm>
        </p:grpSpPr>
        <p:sp>
          <p:nvSpPr>
            <p:cNvPr id="86" name="Freeform 85"/>
            <p:cNvSpPr/>
            <p:nvPr/>
          </p:nvSpPr>
          <p:spPr>
            <a:xfrm>
              <a:off x="4870939" y="3173047"/>
              <a:ext cx="1072661" cy="866530"/>
            </a:xfrm>
            <a:custGeom>
              <a:avLst/>
              <a:gdLst>
                <a:gd name="connsiteX0" fmla="*/ 252046 w 1072661"/>
                <a:gd name="connsiteY0" fmla="*/ 296984 h 866530"/>
                <a:gd name="connsiteX1" fmla="*/ 82061 w 1072661"/>
                <a:gd name="connsiteY1" fmla="*/ 466968 h 866530"/>
                <a:gd name="connsiteX2" fmla="*/ 744415 w 1072661"/>
                <a:gd name="connsiteY2" fmla="*/ 806938 h 866530"/>
                <a:gd name="connsiteX3" fmla="*/ 1008184 w 1072661"/>
                <a:gd name="connsiteY3" fmla="*/ 109415 h 866530"/>
                <a:gd name="connsiteX4" fmla="*/ 357553 w 1072661"/>
                <a:gd name="connsiteY4" fmla="*/ 150445 h 866530"/>
                <a:gd name="connsiteX5" fmla="*/ 252046 w 1072661"/>
                <a:gd name="connsiteY5" fmla="*/ 296984 h 86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661" h="866530">
                  <a:moveTo>
                    <a:pt x="252046" y="296984"/>
                  </a:moveTo>
                  <a:cubicBezTo>
                    <a:pt x="206131" y="349738"/>
                    <a:pt x="0" y="381976"/>
                    <a:pt x="82061" y="466968"/>
                  </a:cubicBezTo>
                  <a:cubicBezTo>
                    <a:pt x="164122" y="551960"/>
                    <a:pt x="590061" y="866530"/>
                    <a:pt x="744415" y="806938"/>
                  </a:cubicBezTo>
                  <a:cubicBezTo>
                    <a:pt x="898769" y="747346"/>
                    <a:pt x="1072661" y="218831"/>
                    <a:pt x="1008184" y="109415"/>
                  </a:cubicBezTo>
                  <a:cubicBezTo>
                    <a:pt x="943707" y="0"/>
                    <a:pt x="484553" y="120161"/>
                    <a:pt x="357553" y="150445"/>
                  </a:cubicBezTo>
                  <a:cubicBezTo>
                    <a:pt x="230553" y="180729"/>
                    <a:pt x="297961" y="244230"/>
                    <a:pt x="252046" y="29698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87468" y="2778367"/>
              <a:ext cx="784469" cy="322385"/>
            </a:xfrm>
            <a:custGeom>
              <a:avLst/>
              <a:gdLst>
                <a:gd name="connsiteX0" fmla="*/ 511908 w 784469"/>
                <a:gd name="connsiteY0" fmla="*/ 977 h 322385"/>
                <a:gd name="connsiteX1" fmla="*/ 78154 w 784469"/>
                <a:gd name="connsiteY1" fmla="*/ 59592 h 322385"/>
                <a:gd name="connsiteX2" fmla="*/ 66431 w 784469"/>
                <a:gd name="connsiteY2" fmla="*/ 282331 h 322385"/>
                <a:gd name="connsiteX3" fmla="*/ 476739 w 784469"/>
                <a:gd name="connsiteY3" fmla="*/ 299915 h 322385"/>
                <a:gd name="connsiteX4" fmla="*/ 746369 w 784469"/>
                <a:gd name="connsiteY4" fmla="*/ 235438 h 322385"/>
                <a:gd name="connsiteX5" fmla="*/ 705339 w 784469"/>
                <a:gd name="connsiteY5" fmla="*/ 53731 h 322385"/>
                <a:gd name="connsiteX6" fmla="*/ 511908 w 784469"/>
                <a:gd name="connsiteY6" fmla="*/ 977 h 3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469" h="322385">
                  <a:moveTo>
                    <a:pt x="511908" y="977"/>
                  </a:moveTo>
                  <a:cubicBezTo>
                    <a:pt x="407377" y="1954"/>
                    <a:pt x="152400" y="12700"/>
                    <a:pt x="78154" y="59592"/>
                  </a:cubicBezTo>
                  <a:cubicBezTo>
                    <a:pt x="3908" y="106484"/>
                    <a:pt x="0" y="242277"/>
                    <a:pt x="66431" y="282331"/>
                  </a:cubicBezTo>
                  <a:cubicBezTo>
                    <a:pt x="132862" y="322385"/>
                    <a:pt x="363416" y="307730"/>
                    <a:pt x="476739" y="299915"/>
                  </a:cubicBezTo>
                  <a:cubicBezTo>
                    <a:pt x="590062" y="292100"/>
                    <a:pt x="708269" y="276469"/>
                    <a:pt x="746369" y="235438"/>
                  </a:cubicBezTo>
                  <a:cubicBezTo>
                    <a:pt x="784469" y="194407"/>
                    <a:pt x="744416" y="92808"/>
                    <a:pt x="705339" y="53731"/>
                  </a:cubicBezTo>
                  <a:cubicBezTo>
                    <a:pt x="666262" y="14654"/>
                    <a:pt x="616439" y="0"/>
                    <a:pt x="511908" y="97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164992" y="1920631"/>
              <a:ext cx="699478" cy="550008"/>
            </a:xfrm>
            <a:custGeom>
              <a:avLst/>
              <a:gdLst>
                <a:gd name="connsiteX0" fmla="*/ 34193 w 699478"/>
                <a:gd name="connsiteY0" fmla="*/ 183661 h 550008"/>
                <a:gd name="connsiteX1" fmla="*/ 151423 w 699478"/>
                <a:gd name="connsiteY1" fmla="*/ 506046 h 550008"/>
                <a:gd name="connsiteX2" fmla="*/ 632070 w 699478"/>
                <a:gd name="connsiteY2" fmla="*/ 447431 h 550008"/>
                <a:gd name="connsiteX3" fmla="*/ 555870 w 699478"/>
                <a:gd name="connsiteY3" fmla="*/ 72292 h 550008"/>
                <a:gd name="connsiteX4" fmla="*/ 86946 w 699478"/>
                <a:gd name="connsiteY4" fmla="*/ 19538 h 550008"/>
                <a:gd name="connsiteX5" fmla="*/ 34193 w 699478"/>
                <a:gd name="connsiteY5" fmla="*/ 183661 h 5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478" h="550008">
                  <a:moveTo>
                    <a:pt x="34193" y="183661"/>
                  </a:moveTo>
                  <a:cubicBezTo>
                    <a:pt x="44939" y="264746"/>
                    <a:pt x="51777" y="462084"/>
                    <a:pt x="151423" y="506046"/>
                  </a:cubicBezTo>
                  <a:cubicBezTo>
                    <a:pt x="251069" y="550008"/>
                    <a:pt x="564662" y="519723"/>
                    <a:pt x="632070" y="447431"/>
                  </a:cubicBezTo>
                  <a:cubicBezTo>
                    <a:pt x="699478" y="375139"/>
                    <a:pt x="646724" y="143607"/>
                    <a:pt x="555870" y="72292"/>
                  </a:cubicBezTo>
                  <a:cubicBezTo>
                    <a:pt x="465016" y="977"/>
                    <a:pt x="173892" y="0"/>
                    <a:pt x="86946" y="19538"/>
                  </a:cubicBezTo>
                  <a:cubicBezTo>
                    <a:pt x="0" y="39076"/>
                    <a:pt x="23447" y="102576"/>
                    <a:pt x="34193" y="18366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86200" y="2819400"/>
              <a:ext cx="519724" cy="762000"/>
            </a:xfrm>
            <a:custGeom>
              <a:avLst/>
              <a:gdLst>
                <a:gd name="connsiteX0" fmla="*/ 37123 w 824524"/>
                <a:gd name="connsiteY0" fmla="*/ 226646 h 698500"/>
                <a:gd name="connsiteX1" fmla="*/ 330200 w 824524"/>
                <a:gd name="connsiteY1" fmla="*/ 648677 h 698500"/>
                <a:gd name="connsiteX2" fmla="*/ 781539 w 824524"/>
                <a:gd name="connsiteY2" fmla="*/ 525584 h 698500"/>
                <a:gd name="connsiteX3" fmla="*/ 588108 w 824524"/>
                <a:gd name="connsiteY3" fmla="*/ 97692 h 698500"/>
                <a:gd name="connsiteX4" fmla="*/ 107462 w 824524"/>
                <a:gd name="connsiteY4" fmla="*/ 21492 h 698500"/>
                <a:gd name="connsiteX5" fmla="*/ 37123 w 824524"/>
                <a:gd name="connsiteY5" fmla="*/ 226646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24" h="698500">
                  <a:moveTo>
                    <a:pt x="37123" y="226646"/>
                  </a:moveTo>
                  <a:cubicBezTo>
                    <a:pt x="74246" y="331177"/>
                    <a:pt x="206131" y="598854"/>
                    <a:pt x="330200" y="648677"/>
                  </a:cubicBezTo>
                  <a:cubicBezTo>
                    <a:pt x="454269" y="698500"/>
                    <a:pt x="738554" y="617415"/>
                    <a:pt x="781539" y="525584"/>
                  </a:cubicBezTo>
                  <a:cubicBezTo>
                    <a:pt x="824524" y="433753"/>
                    <a:pt x="700454" y="181707"/>
                    <a:pt x="588108" y="97692"/>
                  </a:cubicBezTo>
                  <a:cubicBezTo>
                    <a:pt x="475762" y="13677"/>
                    <a:pt x="198316" y="0"/>
                    <a:pt x="107462" y="21492"/>
                  </a:cubicBezTo>
                  <a:cubicBezTo>
                    <a:pt x="16608" y="42984"/>
                    <a:pt x="0" y="122115"/>
                    <a:pt x="37123" y="22664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267200" y="1981200"/>
              <a:ext cx="768839" cy="613507"/>
            </a:xfrm>
            <a:custGeom>
              <a:avLst/>
              <a:gdLst>
                <a:gd name="connsiteX0" fmla="*/ 120161 w 894862"/>
                <a:gd name="connsiteY0" fmla="*/ 149468 h 768837"/>
                <a:gd name="connsiteX1" fmla="*/ 49823 w 894862"/>
                <a:gd name="connsiteY1" fmla="*/ 536330 h 768837"/>
                <a:gd name="connsiteX2" fmla="*/ 419100 w 894862"/>
                <a:gd name="connsiteY2" fmla="*/ 735622 h 768837"/>
                <a:gd name="connsiteX3" fmla="*/ 888023 w 894862"/>
                <a:gd name="connsiteY3" fmla="*/ 337038 h 768837"/>
                <a:gd name="connsiteX4" fmla="*/ 378069 w 894862"/>
                <a:gd name="connsiteY4" fmla="*/ 32238 h 768837"/>
                <a:gd name="connsiteX5" fmla="*/ 120161 w 894862"/>
                <a:gd name="connsiteY5" fmla="*/ 149468 h 7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862" h="768837">
                  <a:moveTo>
                    <a:pt x="120161" y="149468"/>
                  </a:moveTo>
                  <a:cubicBezTo>
                    <a:pt x="65453" y="233483"/>
                    <a:pt x="0" y="438638"/>
                    <a:pt x="49823" y="536330"/>
                  </a:cubicBezTo>
                  <a:cubicBezTo>
                    <a:pt x="99646" y="634022"/>
                    <a:pt x="279400" y="768837"/>
                    <a:pt x="419100" y="735622"/>
                  </a:cubicBezTo>
                  <a:cubicBezTo>
                    <a:pt x="558800" y="702407"/>
                    <a:pt x="894862" y="454269"/>
                    <a:pt x="888023" y="337038"/>
                  </a:cubicBezTo>
                  <a:cubicBezTo>
                    <a:pt x="881185" y="219807"/>
                    <a:pt x="506046" y="64476"/>
                    <a:pt x="378069" y="32238"/>
                  </a:cubicBezTo>
                  <a:cubicBezTo>
                    <a:pt x="250092" y="0"/>
                    <a:pt x="174869" y="65453"/>
                    <a:pt x="120161" y="14946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594318" y="2155918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356318" y="2155917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5203918" y="3527518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4060918" y="3146518"/>
              <a:ext cx="152400" cy="152400"/>
            </a:xfrm>
            <a:prstGeom prst="ellipse">
              <a:avLst/>
            </a:prstGeom>
            <a:solidFill>
              <a:srgbClr val="33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661118" y="2841718"/>
              <a:ext cx="152400" cy="152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6" name="Straight Connector 95"/>
            <p:cNvCxnSpPr>
              <a:stCxn id="91" idx="3"/>
              <a:endCxn id="94" idx="0"/>
            </p:cNvCxnSpPr>
            <p:nvPr/>
          </p:nvCxnSpPr>
          <p:spPr bwMode="auto">
            <a:xfrm rot="5400000">
              <a:off x="3946618" y="2476500"/>
              <a:ext cx="860518" cy="4795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91" idx="6"/>
              <a:endCxn id="92" idx="2"/>
            </p:cNvCxnSpPr>
            <p:nvPr/>
          </p:nvCxnSpPr>
          <p:spPr bwMode="auto">
            <a:xfrm flipV="1">
              <a:off x="4746718" y="2232117"/>
              <a:ext cx="609600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94" idx="5"/>
              <a:endCxn id="93" idx="2"/>
            </p:cNvCxnSpPr>
            <p:nvPr/>
          </p:nvCxnSpPr>
          <p:spPr bwMode="auto">
            <a:xfrm rot="16200000" flipH="1">
              <a:off x="4533900" y="2933700"/>
              <a:ext cx="327118" cy="10129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93" idx="0"/>
              <a:endCxn id="92" idx="4"/>
            </p:cNvCxnSpPr>
            <p:nvPr/>
          </p:nvCxnSpPr>
          <p:spPr bwMode="auto">
            <a:xfrm rot="5400000" flipH="1" flipV="1">
              <a:off x="4746718" y="2841718"/>
              <a:ext cx="1219201" cy="152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5" idx="0"/>
              <a:endCxn id="92" idx="5"/>
            </p:cNvCxnSpPr>
            <p:nvPr/>
          </p:nvCxnSpPr>
          <p:spPr bwMode="auto">
            <a:xfrm rot="16200000" flipV="1">
              <a:off x="5334000" y="2438400"/>
              <a:ext cx="555719" cy="2509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5" idx="3"/>
              <a:endCxn id="93" idx="7"/>
            </p:cNvCxnSpPr>
            <p:nvPr/>
          </p:nvCxnSpPr>
          <p:spPr bwMode="auto">
            <a:xfrm rot="5400000">
              <a:off x="5219700" y="3086100"/>
              <a:ext cx="578036" cy="349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91" idx="4"/>
              <a:endCxn id="93" idx="1"/>
            </p:cNvCxnSpPr>
            <p:nvPr/>
          </p:nvCxnSpPr>
          <p:spPr bwMode="auto">
            <a:xfrm rot="16200000" flipH="1">
              <a:off x="4327618" y="2651218"/>
              <a:ext cx="1241518" cy="5557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91" idx="5"/>
              <a:endCxn id="95" idx="1"/>
            </p:cNvCxnSpPr>
            <p:nvPr/>
          </p:nvCxnSpPr>
          <p:spPr bwMode="auto">
            <a:xfrm rot="16200000" flipH="1">
              <a:off x="4914900" y="2095500"/>
              <a:ext cx="578036" cy="9590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92" idx="3"/>
              <a:endCxn id="94" idx="7"/>
            </p:cNvCxnSpPr>
            <p:nvPr/>
          </p:nvCxnSpPr>
          <p:spPr bwMode="auto">
            <a:xfrm rot="5400000">
              <a:off x="4343400" y="2133599"/>
              <a:ext cx="882837" cy="11876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95" idx="2"/>
              <a:endCxn id="94" idx="6"/>
            </p:cNvCxnSpPr>
            <p:nvPr/>
          </p:nvCxnSpPr>
          <p:spPr bwMode="auto">
            <a:xfrm rot="10800000" flipV="1">
              <a:off x="4213318" y="2917918"/>
              <a:ext cx="1447800" cy="304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Rectangle 42"/>
          <p:cNvSpPr/>
          <p:nvPr/>
        </p:nvSpPr>
        <p:spPr>
          <a:xfrm>
            <a:off x="224697" y="3712191"/>
            <a:ext cx="595042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/>
              <a:t>Generalized TSPN (GTSPN):</a:t>
            </a:r>
            <a:endParaRPr lang="en-US" sz="2000" dirty="0"/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</a:rPr>
              <a:t>Neighborhood Set:  Node can be located in different regions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+mj-lt"/>
                <a:ea typeface="Cambria Math" pitchFamily="18" charset="0"/>
              </a:rPr>
              <a:t>Disconnected neighborhoods can be modeled using smaller convex regions</a:t>
            </a:r>
            <a:endParaRPr lang="en-US" dirty="0">
              <a:latin typeface="+mj-lt"/>
              <a:ea typeface="Cambria Math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413" y="3608077"/>
            <a:ext cx="2296158" cy="2497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 Formulation of GTSPN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41080" y="838660"/>
            <a:ext cx="1486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/>
              <a:t>Minimize:</a:t>
            </a:r>
            <a:endParaRPr lang="en-US" sz="2000" b="0" dirty="0"/>
          </a:p>
        </p:txBody>
      </p:sp>
      <p:sp>
        <p:nvSpPr>
          <p:cNvPr id="5" name="Rectangle 4"/>
          <p:cNvSpPr/>
          <p:nvPr/>
        </p:nvSpPr>
        <p:spPr>
          <a:xfrm>
            <a:off x="441080" y="1907700"/>
            <a:ext cx="1665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/>
              <a:t>Subject to:</a:t>
            </a:r>
            <a:endParaRPr lang="en-US" sz="2000" b="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3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3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3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143436" y="2715390"/>
            <a:ext cx="2468655" cy="918029"/>
            <a:chOff x="143436" y="2855090"/>
            <a:chExt cx="2468655" cy="918029"/>
          </a:xfrm>
        </p:grpSpPr>
        <p:sp>
          <p:nvSpPr>
            <p:cNvPr id="79" name="Rounded Rectangle 78"/>
            <p:cNvSpPr/>
            <p:nvPr/>
          </p:nvSpPr>
          <p:spPr>
            <a:xfrm>
              <a:off x="1900528" y="2855090"/>
              <a:ext cx="600635" cy="638844"/>
            </a:xfrm>
            <a:prstGeom prst="roundRect">
              <a:avLst>
                <a:gd name="adj" fmla="val 8975"/>
              </a:avLst>
            </a:prstGeom>
            <a:solidFill>
              <a:srgbClr val="FFFF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36376" y="2980067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(1)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3916" y="3403787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0" dirty="0" smtClean="0"/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 bwMode="auto">
            <a:xfrm flipV="1">
              <a:off x="1622612" y="3174512"/>
              <a:ext cx="277916" cy="115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1" name="Text Box 42"/>
            <p:cNvSpPr txBox="1">
              <a:spLocks noChangeArrowheads="1"/>
            </p:cNvSpPr>
            <p:nvPr/>
          </p:nvSpPr>
          <p:spPr bwMode="auto">
            <a:xfrm>
              <a:off x="143436" y="2862618"/>
              <a:ext cx="1479176" cy="646986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cs typeface="+mn-cs"/>
                </a:rPr>
                <a:t>Assignment Problem</a:t>
              </a:r>
              <a:endParaRPr lang="en-US" sz="1600" b="0" dirty="0">
                <a:cs typeface="+mn-cs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43435" y="3774619"/>
            <a:ext cx="2468656" cy="652365"/>
            <a:chOff x="143435" y="3895942"/>
            <a:chExt cx="2468656" cy="652365"/>
          </a:xfrm>
        </p:grpSpPr>
        <p:cxnSp>
          <p:nvCxnSpPr>
            <p:cNvPr id="101" name="Straight Arrow Connector 100"/>
            <p:cNvCxnSpPr>
              <a:stCxn id="102" idx="3"/>
              <a:endCxn id="100" idx="1"/>
            </p:cNvCxnSpPr>
            <p:nvPr/>
          </p:nvCxnSpPr>
          <p:spPr bwMode="auto">
            <a:xfrm flipV="1">
              <a:off x="1622611" y="4222125"/>
              <a:ext cx="277921" cy="26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00" name="Rounded Rectangle 99"/>
            <p:cNvSpPr/>
            <p:nvPr/>
          </p:nvSpPr>
          <p:spPr>
            <a:xfrm>
              <a:off x="1900532" y="3895942"/>
              <a:ext cx="600632" cy="652365"/>
            </a:xfrm>
            <a:prstGeom prst="roundRect">
              <a:avLst>
                <a:gd name="adj" fmla="val 8975"/>
              </a:avLst>
            </a:prstGeom>
            <a:solidFill>
              <a:srgbClr val="FFFF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73916" y="4033787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(2)</a:t>
              </a:r>
            </a:p>
          </p:txBody>
        </p:sp>
        <p:sp>
          <p:nvSpPr>
            <p:cNvPr id="102" name="Text Box 42"/>
            <p:cNvSpPr txBox="1">
              <a:spLocks noChangeArrowheads="1"/>
            </p:cNvSpPr>
            <p:nvPr/>
          </p:nvSpPr>
          <p:spPr bwMode="auto">
            <a:xfrm>
              <a:off x="143435" y="3901321"/>
              <a:ext cx="1479176" cy="646986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000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cs typeface="+mn-cs"/>
                </a:rPr>
                <a:t>DFJ Subtour Elimination</a:t>
              </a:r>
              <a:endParaRPr lang="en-US" sz="1600" b="0" dirty="0">
                <a:cs typeface="+mn-cs"/>
              </a:endParaRPr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71720" y="4835371"/>
            <a:ext cx="2540371" cy="676705"/>
            <a:chOff x="71720" y="4765521"/>
            <a:chExt cx="2540371" cy="676705"/>
          </a:xfrm>
        </p:grpSpPr>
        <p:sp>
          <p:nvSpPr>
            <p:cNvPr id="108" name="Rounded Rectangle 107"/>
            <p:cNvSpPr/>
            <p:nvPr/>
          </p:nvSpPr>
          <p:spPr>
            <a:xfrm>
              <a:off x="1900528" y="4765521"/>
              <a:ext cx="600635" cy="434008"/>
            </a:xfrm>
            <a:prstGeom prst="roundRect">
              <a:avLst>
                <a:gd name="adj" fmla="val 8975"/>
              </a:avLst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73916" y="4782900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(3)</a:t>
              </a:r>
            </a:p>
          </p:txBody>
        </p:sp>
        <p:cxnSp>
          <p:nvCxnSpPr>
            <p:cNvPr id="109" name="Straight Arrow Connector 108"/>
            <p:cNvCxnSpPr>
              <a:stCxn id="110" idx="3"/>
              <a:endCxn id="108" idx="1"/>
            </p:cNvCxnSpPr>
            <p:nvPr/>
          </p:nvCxnSpPr>
          <p:spPr bwMode="auto">
            <a:xfrm flipV="1">
              <a:off x="1694328" y="4982525"/>
              <a:ext cx="206200" cy="1362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0" name="Text Box 42"/>
            <p:cNvSpPr txBox="1">
              <a:spLocks noChangeArrowheads="1"/>
            </p:cNvSpPr>
            <p:nvPr/>
          </p:nvSpPr>
          <p:spPr bwMode="auto">
            <a:xfrm>
              <a:off x="71720" y="4795240"/>
              <a:ext cx="1622608" cy="64698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cs typeface="+mn-cs"/>
                </a:rPr>
                <a:t>Neighborhood Set</a:t>
              </a:r>
              <a:endParaRPr lang="en-US" sz="1600" b="0" dirty="0">
                <a:cs typeface="+mn-cs"/>
              </a:endParaRPr>
            </a:p>
          </p:txBody>
        </p:sp>
      </p:grp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03412" y="5472302"/>
            <a:ext cx="2208679" cy="775352"/>
            <a:chOff x="403412" y="5840602"/>
            <a:chExt cx="2208679" cy="775352"/>
          </a:xfrm>
        </p:grpSpPr>
        <p:sp>
          <p:nvSpPr>
            <p:cNvPr id="120" name="Rounded Rectangle 119"/>
            <p:cNvSpPr/>
            <p:nvPr/>
          </p:nvSpPr>
          <p:spPr>
            <a:xfrm>
              <a:off x="1900528" y="5850260"/>
              <a:ext cx="600635" cy="765694"/>
            </a:xfrm>
            <a:prstGeom prst="roundRect">
              <a:avLst>
                <a:gd name="adj" fmla="val 8975"/>
              </a:avLst>
            </a:prstGeom>
            <a:solidFill>
              <a:schemeClr val="accent3">
                <a:lumMod val="75000"/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73916" y="5840602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(4)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73916" y="6238268"/>
              <a:ext cx="63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(5)</a:t>
              </a:r>
            </a:p>
          </p:txBody>
        </p:sp>
        <p:cxnSp>
          <p:nvCxnSpPr>
            <p:cNvPr id="121" name="Straight Arrow Connector 120"/>
            <p:cNvCxnSpPr>
              <a:stCxn id="122" idx="3"/>
              <a:endCxn id="120" idx="1"/>
            </p:cNvCxnSpPr>
            <p:nvPr/>
          </p:nvCxnSpPr>
          <p:spPr bwMode="auto">
            <a:xfrm flipV="1">
              <a:off x="1694328" y="6233107"/>
              <a:ext cx="206200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22" name="Text Box 42"/>
            <p:cNvSpPr txBox="1">
              <a:spLocks noChangeArrowheads="1"/>
            </p:cNvSpPr>
            <p:nvPr/>
          </p:nvSpPr>
          <p:spPr bwMode="auto">
            <a:xfrm>
              <a:off x="403412" y="6045822"/>
              <a:ext cx="1290916" cy="37457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  <a:alpha val="5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cs typeface="+mn-cs"/>
                </a:rPr>
                <a:t>Domain</a:t>
              </a:r>
              <a:endParaRPr lang="en-US" sz="1600" b="0" dirty="0">
                <a:cs typeface="+mn-cs"/>
              </a:endParaRPr>
            </a:p>
          </p:txBody>
        </p:sp>
      </p:grp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6" y="1084263"/>
            <a:ext cx="1960245" cy="8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1" y="5513388"/>
            <a:ext cx="4033837" cy="29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725" y="5918201"/>
            <a:ext cx="3233738" cy="3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899" y="868385"/>
            <a:ext cx="2296158" cy="2497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475" y="2654696"/>
            <a:ext cx="2080598" cy="776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22" y="2830836"/>
            <a:ext cx="771525" cy="31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551" y="3817664"/>
            <a:ext cx="3076575" cy="828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4563" y="3912991"/>
            <a:ext cx="19812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9574" y="4728249"/>
            <a:ext cx="2266950" cy="762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22" y="4788206"/>
            <a:ext cx="7715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 l="7865" r="75051"/>
          <a:stretch>
            <a:fillRect/>
          </a:stretch>
        </p:blipFill>
        <p:spPr bwMode="auto">
          <a:xfrm>
            <a:off x="2942637" y="1833319"/>
            <a:ext cx="710295" cy="4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 r="56192"/>
          <a:stretch>
            <a:fillRect/>
          </a:stretch>
        </p:blipFill>
        <p:spPr bwMode="auto">
          <a:xfrm>
            <a:off x="3763200" y="859192"/>
            <a:ext cx="1813878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9241" y="1563820"/>
            <a:ext cx="368618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366" y="2443310"/>
            <a:ext cx="4797266" cy="42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5341" y="1915596"/>
            <a:ext cx="312896" cy="2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5536" y="1879283"/>
            <a:ext cx="120015" cy="2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97681" y="3313193"/>
            <a:ext cx="428625" cy="3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2838" y="3329385"/>
            <a:ext cx="355759" cy="3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5017" y="3903858"/>
            <a:ext cx="4830604" cy="3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56641" y="1633578"/>
            <a:ext cx="227171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0741" y="1938378"/>
            <a:ext cx="227171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9981" y="3391338"/>
            <a:ext cx="227171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2776" y="3391338"/>
            <a:ext cx="227171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52474" y="1528577"/>
            <a:ext cx="998696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9638" y="3292238"/>
            <a:ext cx="1050131" cy="35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7173" y="3297953"/>
            <a:ext cx="98155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3503" y="873024"/>
            <a:ext cx="832466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/>
              <a:t>The used constraints (4)                         are:</a:t>
            </a:r>
          </a:p>
          <a:p>
            <a:pPr marL="574675" indent="-34766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/>
              <a:t>ellipsoids</a:t>
            </a:r>
            <a:r>
              <a:rPr lang="en-US" sz="2000" b="0" dirty="0" smtClean="0"/>
              <a:t>: given     symmetric positive definite matrices              and     vectors               , center of the ellipsoid </a:t>
            </a:r>
          </a:p>
          <a:p>
            <a:pPr marL="574675" indent="-3476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000" b="0" dirty="0" smtClean="0"/>
          </a:p>
          <a:p>
            <a:pPr marL="574675" indent="-347663">
              <a:spcBef>
                <a:spcPts val="4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+mj-lt"/>
                <a:ea typeface="Cambria Math" pitchFamily="18" charset="0"/>
              </a:rPr>
              <a:t>polyhedra</a:t>
            </a:r>
            <a:r>
              <a:rPr lang="en-US" sz="2000" b="0" dirty="0" smtClean="0">
                <a:latin typeface="+mj-lt"/>
                <a:ea typeface="Cambria Math" pitchFamily="18" charset="0"/>
              </a:rPr>
              <a:t>: given     matrices                      and     vectors </a:t>
            </a:r>
          </a:p>
          <a:p>
            <a:pPr marL="574675" indent="-3476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2000" b="0" dirty="0" smtClean="0">
              <a:ea typeface="Cambria Math" pitchFamily="18" charset="0"/>
            </a:endParaRPr>
          </a:p>
          <a:p>
            <a:pPr marL="574675" indent="-347663">
              <a:spcBef>
                <a:spcPts val="4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ea typeface="Cambria Math" pitchFamily="18" charset="0"/>
              </a:rPr>
              <a:t>hybrid (multi-shaped): </a:t>
            </a:r>
            <a:r>
              <a:rPr lang="en-US" sz="2000" b="0" dirty="0" smtClean="0">
                <a:ea typeface="Cambria Math" pitchFamily="18" charset="0"/>
              </a:rPr>
              <a:t>combination of rotated ellipsoids and </a:t>
            </a:r>
            <a:r>
              <a:rPr lang="en-US" sz="2000" b="0" dirty="0" err="1" smtClean="0">
                <a:ea typeface="Cambria Math" pitchFamily="18" charset="0"/>
              </a:rPr>
              <a:t>polyhedra</a:t>
            </a:r>
            <a:endParaRPr lang="en-US" sz="2000" b="0" dirty="0" smtClean="0"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1436" y="2034773"/>
            <a:ext cx="1183006" cy="1133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9914" y="3662284"/>
            <a:ext cx="906050" cy="1097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0913" y="5071615"/>
            <a:ext cx="1343144" cy="12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Random-Key Genetic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77471" y="1198069"/>
            <a:ext cx="378774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/>
              <a:t>Genetic Algorithm: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>
                <a:ea typeface="Cambria Math" pitchFamily="18" charset="0"/>
              </a:rPr>
              <a:t>Numerically obtain </a:t>
            </a:r>
            <a:r>
              <a:rPr lang="en-US" b="0" dirty="0" smtClean="0">
                <a:ea typeface="Cambria Math" pitchFamily="18" charset="0"/>
              </a:rPr>
              <a:t>minimum</a:t>
            </a:r>
            <a:endParaRPr lang="en-US" b="0" dirty="0" smtClean="0"/>
          </a:p>
          <a:p>
            <a:pPr marL="515938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/>
              <a:t>Function to be minimized: Distance</a:t>
            </a:r>
          </a:p>
          <a:p>
            <a:pPr marL="515938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/>
              <a:t>Utilize Natural Selection Techniques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Crossover Operator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Heuristics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ea typeface="Cambria Math" pitchFamily="18" charset="0"/>
              </a:rPr>
              <a:t>Chromosome Interpretation:</a:t>
            </a:r>
            <a:endParaRPr lang="en-US" dirty="0">
              <a:ea typeface="Cambria Math" pitchFamily="18" charset="0"/>
            </a:endParaRP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>
                <a:ea typeface="Cambria Math" pitchFamily="18" charset="0"/>
              </a:rPr>
              <a:t>Sequence: Random-Key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>
                <a:ea typeface="Cambria Math" pitchFamily="18" charset="0"/>
              </a:rPr>
              <a:t>Neighborhood: Index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411" y="1581363"/>
            <a:ext cx="4507521" cy="2512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0043" y="1198069"/>
            <a:ext cx="340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HRKGA Convergence History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528209" y="2580781"/>
            <a:ext cx="160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Objective Value (m)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95212" y="4094328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39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97" y="197306"/>
            <a:ext cx="5683250" cy="430887"/>
          </a:xfrm>
        </p:spPr>
        <p:txBody>
          <a:bodyPr/>
          <a:lstStyle/>
          <a:p>
            <a:r>
              <a:rPr lang="en-US" dirty="0" smtClean="0"/>
              <a:t>Numerical Simulation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24697" y="776132"/>
            <a:ext cx="86921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/>
              <a:t>Alternative Crossover Investigation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/>
              <a:t>Arithmetic Average Crossover Operator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Offspring is arithmetic average of parents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Mutates Index of neighborhood set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HRKGA using Arithmetic Average </a:t>
            </a:r>
            <a:r>
              <a:rPr lang="en-US" b="0" dirty="0" smtClean="0"/>
              <a:t>operator</a:t>
            </a:r>
            <a:br>
              <a:rPr lang="en-US" b="0" dirty="0" smtClean="0"/>
            </a:br>
            <a:r>
              <a:rPr lang="en-US" b="0" dirty="0" smtClean="0"/>
              <a:t>is </a:t>
            </a:r>
            <a:r>
              <a:rPr lang="en-US" b="0" dirty="0" smtClean="0"/>
              <a:t>consistent within ±0.09% when </a:t>
            </a:r>
            <a:r>
              <a:rPr lang="en-US" b="0" dirty="0" smtClean="0"/>
              <a:t>determining</a:t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 smtClean="0"/>
              <a:t>tour</a:t>
            </a:r>
          </a:p>
          <a:p>
            <a:pPr marL="344488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0" dirty="0" smtClean="0"/>
              <a:t>Uniform Crossover Operator</a:t>
            </a:r>
          </a:p>
          <a:p>
            <a:pPr marL="1144588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0" dirty="0" smtClean="0"/>
              <a:t> </a:t>
            </a:r>
            <a:r>
              <a:rPr lang="en-US" b="0" dirty="0" smtClean="0"/>
              <a:t>Generate set of </a:t>
            </a:r>
            <a:r>
              <a:rPr lang="en-US" b="0" i="1" dirty="0" smtClean="0"/>
              <a:t>n</a:t>
            </a:r>
            <a:r>
              <a:rPr lang="en-US" b="0" dirty="0" smtClean="0"/>
              <a:t> uniformly, distributed random numbers</a:t>
            </a:r>
          </a:p>
          <a:p>
            <a:pPr marL="1544638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If </a:t>
            </a:r>
            <a:r>
              <a:rPr lang="en-US" b="0" i="1" dirty="0" err="1"/>
              <a:t>i</a:t>
            </a:r>
            <a:r>
              <a:rPr lang="en-US" b="0" dirty="0" err="1"/>
              <a:t>-th</a:t>
            </a:r>
            <a:r>
              <a:rPr lang="en-US" b="0" dirty="0"/>
              <a:t> element greater than a given threshold offspring inherits </a:t>
            </a:r>
            <a:r>
              <a:rPr lang="en-US" b="0" i="1" dirty="0" err="1"/>
              <a:t>i</a:t>
            </a:r>
            <a:r>
              <a:rPr lang="en-US" b="0" dirty="0" err="1"/>
              <a:t>-th</a:t>
            </a:r>
            <a:r>
              <a:rPr lang="en-US" b="0" dirty="0"/>
              <a:t> gene of first parent.  </a:t>
            </a:r>
          </a:p>
          <a:p>
            <a:pPr marL="1544638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Otherwise, the offspring inherits the </a:t>
            </a:r>
            <a:r>
              <a:rPr lang="en-US" b="0" i="1" dirty="0" err="1"/>
              <a:t>i</a:t>
            </a:r>
            <a:r>
              <a:rPr lang="en-US" b="0" dirty="0" err="1"/>
              <a:t>-th</a:t>
            </a:r>
            <a:r>
              <a:rPr lang="en-US" b="0" dirty="0"/>
              <a:t> gene of the second </a:t>
            </a:r>
            <a:r>
              <a:rPr lang="en-US" b="0" dirty="0" smtClean="0"/>
              <a:t>parent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HRKGA using Uniform Operator is </a:t>
            </a:r>
            <a:r>
              <a:rPr lang="en-US" b="0" dirty="0"/>
              <a:t>consistent within ±</a:t>
            </a:r>
            <a:r>
              <a:rPr lang="en-US" b="0" dirty="0" smtClean="0"/>
              <a:t>0.56% </a:t>
            </a:r>
            <a:r>
              <a:rPr lang="en-US" b="0" dirty="0"/>
              <a:t>when determining </a:t>
            </a:r>
            <a:r>
              <a:rPr lang="en-US" b="0" dirty="0" smtClean="0"/>
              <a:t>tour</a:t>
            </a:r>
          </a:p>
          <a:p>
            <a:pPr marL="1087438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0" dirty="0" smtClean="0"/>
              <a:t>On average HRKGA using Uniform Operator produces results:</a:t>
            </a:r>
          </a:p>
          <a:p>
            <a:pPr marL="1544638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 smtClean="0"/>
              <a:t>1.602% more cost effective</a:t>
            </a:r>
          </a:p>
          <a:p>
            <a:pPr marL="1544638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 smtClean="0"/>
              <a:t>0.920% less CPU Time</a:t>
            </a:r>
            <a:endParaRPr lang="en-US" b="0" dirty="0"/>
          </a:p>
          <a:p>
            <a:pPr marL="801688" lvl="1" indent="1714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b="0" dirty="0" smtClean="0"/>
          </a:p>
          <a:p>
            <a:pPr marL="1258888" lvl="2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803275" indent="-803275"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 smtClean="0"/>
          </a:p>
        </p:txBody>
      </p:sp>
      <p:sp>
        <p:nvSpPr>
          <p:cNvPr id="43" name="Oval 42"/>
          <p:cNvSpPr/>
          <p:nvPr/>
        </p:nvSpPr>
        <p:spPr>
          <a:xfrm rot="1636566">
            <a:off x="6848283" y="1459881"/>
            <a:ext cx="381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6660908" y="1983721"/>
            <a:ext cx="152400" cy="152400"/>
          </a:xfrm>
          <a:prstGeom prst="ellipse">
            <a:avLst/>
          </a:prstGeom>
          <a:solidFill>
            <a:srgbClr val="33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29800" y="1952578"/>
            <a:ext cx="152400" cy="152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372600" y="1419178"/>
            <a:ext cx="577850" cy="444500"/>
          </a:xfrm>
          <a:custGeom>
            <a:avLst/>
            <a:gdLst>
              <a:gd name="connsiteX0" fmla="*/ 0 w 577850"/>
              <a:gd name="connsiteY0" fmla="*/ 190500 h 444500"/>
              <a:gd name="connsiteX1" fmla="*/ 374650 w 577850"/>
              <a:gd name="connsiteY1" fmla="*/ 444500 h 444500"/>
              <a:gd name="connsiteX2" fmla="*/ 577850 w 577850"/>
              <a:gd name="connsiteY2" fmla="*/ 114300 h 444500"/>
              <a:gd name="connsiteX3" fmla="*/ 304800 w 577850"/>
              <a:gd name="connsiteY3" fmla="*/ 0 h 444500"/>
              <a:gd name="connsiteX4" fmla="*/ 0 w 577850"/>
              <a:gd name="connsiteY4" fmla="*/ 190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444500">
                <a:moveTo>
                  <a:pt x="0" y="190500"/>
                </a:moveTo>
                <a:lnTo>
                  <a:pt x="374650" y="444500"/>
                </a:lnTo>
                <a:lnTo>
                  <a:pt x="577850" y="114300"/>
                </a:lnTo>
                <a:lnTo>
                  <a:pt x="304800" y="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2135800">
            <a:off x="6171780" y="1899055"/>
            <a:ext cx="704850" cy="321733"/>
          </a:xfrm>
          <a:custGeom>
            <a:avLst/>
            <a:gdLst>
              <a:gd name="connsiteX0" fmla="*/ 0 w 704850"/>
              <a:gd name="connsiteY0" fmla="*/ 0 h 254000"/>
              <a:gd name="connsiteX1" fmla="*/ 412750 w 704850"/>
              <a:gd name="connsiteY1" fmla="*/ 19050 h 254000"/>
              <a:gd name="connsiteX2" fmla="*/ 704850 w 704850"/>
              <a:gd name="connsiteY2" fmla="*/ 254000 h 254000"/>
              <a:gd name="connsiteX3" fmla="*/ 0 w 704850"/>
              <a:gd name="connsiteY3" fmla="*/ 0 h 254000"/>
              <a:gd name="connsiteX0" fmla="*/ 0 w 704850"/>
              <a:gd name="connsiteY0" fmla="*/ 0 h 254000"/>
              <a:gd name="connsiteX1" fmla="*/ 412750 w 704850"/>
              <a:gd name="connsiteY1" fmla="*/ 19050 h 254000"/>
              <a:gd name="connsiteX2" fmla="*/ 704850 w 704850"/>
              <a:gd name="connsiteY2" fmla="*/ 254000 h 254000"/>
              <a:gd name="connsiteX3" fmla="*/ 241300 w 704850"/>
              <a:gd name="connsiteY3" fmla="*/ 184150 h 254000"/>
              <a:gd name="connsiteX4" fmla="*/ 0 w 704850"/>
              <a:gd name="connsiteY4" fmla="*/ 0 h 254000"/>
              <a:gd name="connsiteX0" fmla="*/ 0 w 704850"/>
              <a:gd name="connsiteY0" fmla="*/ 0 h 302683"/>
              <a:gd name="connsiteX1" fmla="*/ 412750 w 704850"/>
              <a:gd name="connsiteY1" fmla="*/ 19050 h 302683"/>
              <a:gd name="connsiteX2" fmla="*/ 704850 w 704850"/>
              <a:gd name="connsiteY2" fmla="*/ 254000 h 302683"/>
              <a:gd name="connsiteX3" fmla="*/ 241300 w 704850"/>
              <a:gd name="connsiteY3" fmla="*/ 184150 h 302683"/>
              <a:gd name="connsiteX4" fmla="*/ 0 w 704850"/>
              <a:gd name="connsiteY4" fmla="*/ 0 h 302683"/>
              <a:gd name="connsiteX0" fmla="*/ 0 w 704850"/>
              <a:gd name="connsiteY0" fmla="*/ 0 h 378883"/>
              <a:gd name="connsiteX1" fmla="*/ 412750 w 704850"/>
              <a:gd name="connsiteY1" fmla="*/ 19050 h 378883"/>
              <a:gd name="connsiteX2" fmla="*/ 704850 w 704850"/>
              <a:gd name="connsiteY2" fmla="*/ 254000 h 378883"/>
              <a:gd name="connsiteX3" fmla="*/ 241300 w 704850"/>
              <a:gd name="connsiteY3" fmla="*/ 260350 h 378883"/>
              <a:gd name="connsiteX4" fmla="*/ 0 w 704850"/>
              <a:gd name="connsiteY4" fmla="*/ 0 h 378883"/>
              <a:gd name="connsiteX0" fmla="*/ 16933 w 721783"/>
              <a:gd name="connsiteY0" fmla="*/ 0 h 378883"/>
              <a:gd name="connsiteX1" fmla="*/ 429683 w 721783"/>
              <a:gd name="connsiteY1" fmla="*/ 19050 h 378883"/>
              <a:gd name="connsiteX2" fmla="*/ 721783 w 721783"/>
              <a:gd name="connsiteY2" fmla="*/ 254000 h 378883"/>
              <a:gd name="connsiteX3" fmla="*/ 258233 w 721783"/>
              <a:gd name="connsiteY3" fmla="*/ 260350 h 378883"/>
              <a:gd name="connsiteX4" fmla="*/ 16933 w 721783"/>
              <a:gd name="connsiteY4" fmla="*/ 0 h 37888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0 w 704850"/>
              <a:gd name="connsiteY0" fmla="*/ 0 h 321733"/>
              <a:gd name="connsiteX1" fmla="*/ 412750 w 704850"/>
              <a:gd name="connsiteY1" fmla="*/ 19050 h 321733"/>
              <a:gd name="connsiteX2" fmla="*/ 704850 w 704850"/>
              <a:gd name="connsiteY2" fmla="*/ 254000 h 321733"/>
              <a:gd name="connsiteX3" fmla="*/ 241300 w 704850"/>
              <a:gd name="connsiteY3" fmla="*/ 260350 h 321733"/>
              <a:gd name="connsiteX4" fmla="*/ 0 w 70485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321733">
                <a:moveTo>
                  <a:pt x="0" y="0"/>
                </a:moveTo>
                <a:lnTo>
                  <a:pt x="412750" y="19050"/>
                </a:lnTo>
                <a:lnTo>
                  <a:pt x="704850" y="254000"/>
                </a:lnTo>
                <a:cubicBezTo>
                  <a:pt x="556683" y="268817"/>
                  <a:pt x="446617" y="321733"/>
                  <a:pt x="241300" y="260350"/>
                </a:cubicBezTo>
                <a:cubicBezTo>
                  <a:pt x="129117" y="192617"/>
                  <a:pt x="80433" y="17568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07500" y="1203278"/>
            <a:ext cx="1188720" cy="118872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6434204" y="1983721"/>
            <a:ext cx="152400" cy="152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 rot="1636566">
            <a:off x="8271386" y="1459881"/>
            <a:ext cx="381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8252903" y="1952578"/>
            <a:ext cx="152400" cy="1524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795703" y="1419178"/>
            <a:ext cx="577850" cy="444500"/>
          </a:xfrm>
          <a:custGeom>
            <a:avLst/>
            <a:gdLst>
              <a:gd name="connsiteX0" fmla="*/ 0 w 577850"/>
              <a:gd name="connsiteY0" fmla="*/ 190500 h 444500"/>
              <a:gd name="connsiteX1" fmla="*/ 374650 w 577850"/>
              <a:gd name="connsiteY1" fmla="*/ 444500 h 444500"/>
              <a:gd name="connsiteX2" fmla="*/ 577850 w 577850"/>
              <a:gd name="connsiteY2" fmla="*/ 114300 h 444500"/>
              <a:gd name="connsiteX3" fmla="*/ 304800 w 577850"/>
              <a:gd name="connsiteY3" fmla="*/ 0 h 444500"/>
              <a:gd name="connsiteX4" fmla="*/ 0 w 577850"/>
              <a:gd name="connsiteY4" fmla="*/ 190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444500">
                <a:moveTo>
                  <a:pt x="0" y="190500"/>
                </a:moveTo>
                <a:lnTo>
                  <a:pt x="374650" y="444500"/>
                </a:lnTo>
                <a:lnTo>
                  <a:pt x="577850" y="114300"/>
                </a:lnTo>
                <a:lnTo>
                  <a:pt x="304800" y="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2135800">
            <a:off x="7594883" y="1899055"/>
            <a:ext cx="704850" cy="321733"/>
          </a:xfrm>
          <a:custGeom>
            <a:avLst/>
            <a:gdLst>
              <a:gd name="connsiteX0" fmla="*/ 0 w 704850"/>
              <a:gd name="connsiteY0" fmla="*/ 0 h 254000"/>
              <a:gd name="connsiteX1" fmla="*/ 412750 w 704850"/>
              <a:gd name="connsiteY1" fmla="*/ 19050 h 254000"/>
              <a:gd name="connsiteX2" fmla="*/ 704850 w 704850"/>
              <a:gd name="connsiteY2" fmla="*/ 254000 h 254000"/>
              <a:gd name="connsiteX3" fmla="*/ 0 w 704850"/>
              <a:gd name="connsiteY3" fmla="*/ 0 h 254000"/>
              <a:gd name="connsiteX0" fmla="*/ 0 w 704850"/>
              <a:gd name="connsiteY0" fmla="*/ 0 h 254000"/>
              <a:gd name="connsiteX1" fmla="*/ 412750 w 704850"/>
              <a:gd name="connsiteY1" fmla="*/ 19050 h 254000"/>
              <a:gd name="connsiteX2" fmla="*/ 704850 w 704850"/>
              <a:gd name="connsiteY2" fmla="*/ 254000 h 254000"/>
              <a:gd name="connsiteX3" fmla="*/ 241300 w 704850"/>
              <a:gd name="connsiteY3" fmla="*/ 184150 h 254000"/>
              <a:gd name="connsiteX4" fmla="*/ 0 w 704850"/>
              <a:gd name="connsiteY4" fmla="*/ 0 h 254000"/>
              <a:gd name="connsiteX0" fmla="*/ 0 w 704850"/>
              <a:gd name="connsiteY0" fmla="*/ 0 h 302683"/>
              <a:gd name="connsiteX1" fmla="*/ 412750 w 704850"/>
              <a:gd name="connsiteY1" fmla="*/ 19050 h 302683"/>
              <a:gd name="connsiteX2" fmla="*/ 704850 w 704850"/>
              <a:gd name="connsiteY2" fmla="*/ 254000 h 302683"/>
              <a:gd name="connsiteX3" fmla="*/ 241300 w 704850"/>
              <a:gd name="connsiteY3" fmla="*/ 184150 h 302683"/>
              <a:gd name="connsiteX4" fmla="*/ 0 w 704850"/>
              <a:gd name="connsiteY4" fmla="*/ 0 h 302683"/>
              <a:gd name="connsiteX0" fmla="*/ 0 w 704850"/>
              <a:gd name="connsiteY0" fmla="*/ 0 h 378883"/>
              <a:gd name="connsiteX1" fmla="*/ 412750 w 704850"/>
              <a:gd name="connsiteY1" fmla="*/ 19050 h 378883"/>
              <a:gd name="connsiteX2" fmla="*/ 704850 w 704850"/>
              <a:gd name="connsiteY2" fmla="*/ 254000 h 378883"/>
              <a:gd name="connsiteX3" fmla="*/ 241300 w 704850"/>
              <a:gd name="connsiteY3" fmla="*/ 260350 h 378883"/>
              <a:gd name="connsiteX4" fmla="*/ 0 w 704850"/>
              <a:gd name="connsiteY4" fmla="*/ 0 h 378883"/>
              <a:gd name="connsiteX0" fmla="*/ 16933 w 721783"/>
              <a:gd name="connsiteY0" fmla="*/ 0 h 378883"/>
              <a:gd name="connsiteX1" fmla="*/ 429683 w 721783"/>
              <a:gd name="connsiteY1" fmla="*/ 19050 h 378883"/>
              <a:gd name="connsiteX2" fmla="*/ 721783 w 721783"/>
              <a:gd name="connsiteY2" fmla="*/ 254000 h 378883"/>
              <a:gd name="connsiteX3" fmla="*/ 258233 w 721783"/>
              <a:gd name="connsiteY3" fmla="*/ 260350 h 378883"/>
              <a:gd name="connsiteX4" fmla="*/ 16933 w 721783"/>
              <a:gd name="connsiteY4" fmla="*/ 0 h 37888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16933 w 721783"/>
              <a:gd name="connsiteY0" fmla="*/ 0 h 321733"/>
              <a:gd name="connsiteX1" fmla="*/ 429683 w 721783"/>
              <a:gd name="connsiteY1" fmla="*/ 19050 h 321733"/>
              <a:gd name="connsiteX2" fmla="*/ 721783 w 721783"/>
              <a:gd name="connsiteY2" fmla="*/ 254000 h 321733"/>
              <a:gd name="connsiteX3" fmla="*/ 258233 w 721783"/>
              <a:gd name="connsiteY3" fmla="*/ 260350 h 321733"/>
              <a:gd name="connsiteX4" fmla="*/ 16933 w 721783"/>
              <a:gd name="connsiteY4" fmla="*/ 0 h 321733"/>
              <a:gd name="connsiteX0" fmla="*/ 0 w 704850"/>
              <a:gd name="connsiteY0" fmla="*/ 0 h 321733"/>
              <a:gd name="connsiteX1" fmla="*/ 412750 w 704850"/>
              <a:gd name="connsiteY1" fmla="*/ 19050 h 321733"/>
              <a:gd name="connsiteX2" fmla="*/ 704850 w 704850"/>
              <a:gd name="connsiteY2" fmla="*/ 254000 h 321733"/>
              <a:gd name="connsiteX3" fmla="*/ 241300 w 704850"/>
              <a:gd name="connsiteY3" fmla="*/ 260350 h 321733"/>
              <a:gd name="connsiteX4" fmla="*/ 0 w 70485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321733">
                <a:moveTo>
                  <a:pt x="0" y="0"/>
                </a:moveTo>
                <a:lnTo>
                  <a:pt x="412750" y="19050"/>
                </a:lnTo>
                <a:lnTo>
                  <a:pt x="704850" y="254000"/>
                </a:lnTo>
                <a:cubicBezTo>
                  <a:pt x="556683" y="268817"/>
                  <a:pt x="446617" y="321733"/>
                  <a:pt x="241300" y="260350"/>
                </a:cubicBezTo>
                <a:cubicBezTo>
                  <a:pt x="129117" y="192617"/>
                  <a:pt x="80433" y="17568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30603" y="1203278"/>
            <a:ext cx="1188720" cy="118872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7857307" y="1983721"/>
            <a:ext cx="152400" cy="152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30403" y="1050878"/>
            <a:ext cx="29718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0"/>
            <a:endCxn id="56" idx="2"/>
          </p:cNvCxnSpPr>
          <p:nvPr/>
        </p:nvCxnSpPr>
        <p:spPr>
          <a:xfrm>
            <a:off x="7516303" y="1050878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26681" y="709720"/>
            <a:ext cx="1803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Average vs. Uniform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66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97" y="197306"/>
            <a:ext cx="5683250" cy="430887"/>
          </a:xfrm>
        </p:spPr>
        <p:txBody>
          <a:bodyPr/>
          <a:lstStyle/>
          <a:p>
            <a:r>
              <a:rPr lang="en-US" dirty="0" smtClean="0"/>
              <a:t>Numerical Simulation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ECE60-4176-4FD7-B87B-754F2E54307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697" y="921858"/>
                <a:ext cx="8659996" cy="4745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3275" indent="-803275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000" dirty="0" smtClean="0"/>
                  <a:t>HRKGA Performance Evaluation on Randomly Generated GTSPN Instances</a:t>
                </a:r>
              </a:p>
              <a:p>
                <a:pPr marL="344488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b="0" dirty="0" smtClean="0"/>
                  <a:t>Evaluated using Uniform Crossover Operator</a:t>
                </a:r>
              </a:p>
              <a:p>
                <a:pPr marL="344488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b="0" dirty="0" smtClean="0"/>
                  <a:t>Number </a:t>
                </a:r>
                <a:r>
                  <a:rPr lang="en-US" b="0" dirty="0"/>
                  <a:t>of neighborhoods per set: 6</a:t>
                </a:r>
              </a:p>
              <a:p>
                <a:pPr marL="344488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b="0" dirty="0">
                    <a:ea typeface="Cambria Math" pitchFamily="18" charset="0"/>
                  </a:rPr>
                  <a:t>40 Randomly generated </a:t>
                </a:r>
                <a:r>
                  <a:rPr lang="en-US" b="0" dirty="0" smtClean="0">
                    <a:ea typeface="Cambria Math" pitchFamily="18" charset="0"/>
                  </a:rPr>
                  <a:t>instances</a:t>
                </a:r>
              </a:p>
              <a:p>
                <a:pPr marL="1087438" lvl="1" indent="-285750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b="0" dirty="0">
                    <a:ea typeface="Cambria Math" pitchFamily="18" charset="0"/>
                  </a:rPr>
                  <a:t>Number of neighborhoods per set: 30,35,40,45,50</a:t>
                </a:r>
              </a:p>
              <a:p>
                <a:pPr marL="1544638" lvl="2" indent="-28575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b="0" dirty="0">
                    <a:ea typeface="Cambria Math" pitchFamily="18" charset="0"/>
                  </a:rPr>
                  <a:t>Generated 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b="0" dirty="0">
                  <a:ea typeface="Cambria Math" pitchFamily="18" charset="0"/>
                </a:endParaRPr>
              </a:p>
              <a:p>
                <a:pPr marL="1087438" lvl="1" indent="-285750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b="0" dirty="0">
                    <a:ea typeface="Cambria Math" pitchFamily="18" charset="0"/>
                  </a:rPr>
                  <a:t>HRKGA executed 15 times for each </a:t>
                </a:r>
                <a:r>
                  <a:rPr lang="en-US" b="0" dirty="0" smtClean="0">
                    <a:ea typeface="Cambria Math" pitchFamily="18" charset="0"/>
                  </a:rPr>
                  <a:t>instance</a:t>
                </a:r>
                <a:endParaRPr lang="en-US" dirty="0">
                  <a:ea typeface="Cambria Math" pitchFamily="18" charset="0"/>
                </a:endParaRPr>
              </a:p>
              <a:p>
                <a:pPr marL="344488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b="0" dirty="0" smtClean="0">
                    <a:ea typeface="Cambria Math" pitchFamily="18" charset="0"/>
                  </a:rPr>
                  <a:t>Consistency when determining a tour:</a:t>
                </a:r>
              </a:p>
              <a:p>
                <a:pPr marL="1087438" lvl="1" indent="-285750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itchFamily="18" charset="0"/>
                  </a:rPr>
                  <a:t> : </a:t>
                </a:r>
                <a:r>
                  <a:rPr lang="en-US" b="0" dirty="0"/>
                  <a:t>±</a:t>
                </a:r>
                <a:r>
                  <a:rPr lang="en-US" b="0" dirty="0" smtClean="0"/>
                  <a:t>0.59% </a:t>
                </a:r>
              </a:p>
              <a:p>
                <a:pPr marL="1087438" lvl="1" indent="-285750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itchFamily="18" charset="0"/>
                  </a:rPr>
                  <a:t> : </a:t>
                </a:r>
                <a:r>
                  <a:rPr lang="en-US" b="0" dirty="0"/>
                  <a:t>±</a:t>
                </a:r>
                <a:r>
                  <a:rPr lang="en-US" b="0" dirty="0" smtClean="0"/>
                  <a:t>0.27% </a:t>
                </a:r>
                <a:endParaRPr lang="en-US" b="0" dirty="0"/>
              </a:p>
              <a:p>
                <a:pPr marL="801688" lvl="1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b="0" dirty="0">
                  <a:ea typeface="Cambria Math" pitchFamily="18" charset="0"/>
                </a:endParaRPr>
              </a:p>
              <a:p>
                <a:pPr marL="344488" indent="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b="0" dirty="0" smtClean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7" y="921858"/>
                <a:ext cx="8659996" cy="4745017"/>
              </a:xfrm>
              <a:prstGeom prst="rect">
                <a:avLst/>
              </a:prstGeom>
              <a:blipFill rotWithShape="1">
                <a:blip r:embed="rId2"/>
                <a:stretch>
                  <a:fillRect l="-775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47" y="3916909"/>
            <a:ext cx="2824530" cy="2361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5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97" y="197306"/>
            <a:ext cx="5683250" cy="430887"/>
          </a:xfrm>
        </p:spPr>
        <p:txBody>
          <a:bodyPr/>
          <a:lstStyle/>
          <a:p>
            <a:r>
              <a:rPr lang="en-US" dirty="0" smtClean="0"/>
              <a:t>Near-Optimal Tours for GTSPN Instances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048C8-968E-41FA-ABEE-B67F90C9FA8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75" y="929179"/>
            <a:ext cx="3085335" cy="2428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" y="2402572"/>
            <a:ext cx="5058481" cy="3686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9660" y="1958598"/>
                <a:ext cx="4810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Random GTSPN Instance: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 smtClean="0"/>
                  <a:t>, </a:t>
                </a:r>
                <a:r>
                  <a:rPr lang="en-US" b="0" i="1" dirty="0" smtClean="0"/>
                  <a:t>m</a:t>
                </a:r>
                <a:r>
                  <a:rPr lang="en-US" b="0" dirty="0" smtClean="0"/>
                  <a:t> = 6,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 = 50 </a:t>
                </a:r>
                <a:endParaRPr lang="en-US" b="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0" y="1958598"/>
                <a:ext cx="481086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2"/>
  <p:tag name="DEFAULTRESOLUTION" val="1200"/>
  <p:tag name="DEFAULTWORKAROUNDTRANSPARENCYBUG" val="Falso"/>
  <p:tag name="DEFAULTTRANSPARENT" val="Falso"/>
  <p:tag name="DEFAULTBLEND" val="Falso"/>
  <p:tag name="DEFAULTBITMAP" val="pngmono"/>
  <p:tag name="GHOSTSCRIPTCOMMAND" val="gswin32c"/>
  <p:tag name="EXTERNALEDITCOMMAND" val="notepad %"/>
  <p:tag name="TEX2PS" val="latex $(base).tex; dvips -D $(res) -E -o $(base).ps $(base).dvi"/>
  <p:tag name="DEFAULTDISPLAYSOURCE" val="\documentclass{article}&#10;\pagestyle{empty}&#10;\usepackage{ngerman}&#10;\usepackage[latin1]{inputenc}&#10;\usepackage{amsfonts}                   % pacchtto AMS fonts&#10;\usepackage[mathscr]{eucal}             % carica \mathscr{}&#10;\usepackage{amsmath}                    % pacchetto con \boldsymbol \split \align \multiline e \pmatrix ...&#10;\usepackage{dsfont}                     % carica \mathds{}&#10;\begin{document}&#10;&#10;\end{document}&#10;"/>
  <p:tag name="USEBOLDAMS" val="Falso"/>
  <p:tag name="EMBEDFONTS" val="Falso"/>
  <p:tag name="USEAMSFONTS" val="Vero"/>
  <p:tag name="TEXPOINTINIT" val=""/>
  <p:tag name="DEFAULTFONTSIZE" val="10"/>
  <p:tag name="DEFAULTWIDTH" val="526"/>
  <p:tag name="DEFAULTHEIGHT" val="451"/>
</p:tagLst>
</file>

<file path=ppt/theme/theme1.xml><?xml version="1.0" encoding="utf-8"?>
<a:theme xmlns:a="http://schemas.openxmlformats.org/drawingml/2006/main" name="Glob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3810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Glob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29307</TotalTime>
  <Words>355</Words>
  <Application>Microsoft Office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Courier New</vt:lpstr>
      <vt:lpstr>Times New Roman</vt:lpstr>
      <vt:lpstr>Verdana</vt:lpstr>
      <vt:lpstr>Wingdings</vt:lpstr>
      <vt:lpstr>Globe</vt:lpstr>
      <vt:lpstr>Multi-Goal Path Planning Based on the Generalized Traveling Salesman Problem with Neighborhoods</vt:lpstr>
      <vt:lpstr>Motivation</vt:lpstr>
      <vt:lpstr>Problem Dimension</vt:lpstr>
      <vt:lpstr>MIDP Formulation of GTSPN</vt:lpstr>
      <vt:lpstr>Neighborhoods</vt:lpstr>
      <vt:lpstr>Hybrid Random-Key Genetic Algorithm</vt:lpstr>
      <vt:lpstr>Numerical Simulation Results</vt:lpstr>
      <vt:lpstr>Numerical Simulation Results</vt:lpstr>
      <vt:lpstr>Near-Optimal Tours for GTSPN Instances</vt:lpstr>
      <vt:lpstr>Practical GTSPN Instance</vt:lpstr>
      <vt:lpstr>Future work</vt:lpstr>
      <vt:lpstr>Acknowledgment</vt:lpstr>
    </vt:vector>
  </TitlesOfParts>
  <Company>MRT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von Bildverarbeitungsverfahren zur modellgestützten Begradigung  von Werkzeugspuren</dc:title>
  <dc:creator>Iacopo Gentilini</dc:creator>
  <cp:lastModifiedBy>Kevin Vicencio</cp:lastModifiedBy>
  <cp:revision>1398</cp:revision>
  <cp:lastPrinted>2012-03-05T11:43:23Z</cp:lastPrinted>
  <dcterms:created xsi:type="dcterms:W3CDTF">2005-12-12T12:22:45Z</dcterms:created>
  <dcterms:modified xsi:type="dcterms:W3CDTF">2014-04-11T01:08:15Z</dcterms:modified>
</cp:coreProperties>
</file>